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handoutMasterIdLst>
    <p:handoutMasterId r:id="rId7"/>
  </p:handoutMasterIdLst>
  <p:sldIdLst>
    <p:sldId id="257" r:id="rId2"/>
    <p:sldId id="258" r:id="rId3"/>
    <p:sldId id="261" r:id="rId4"/>
    <p:sldId id="260" r:id="rId5"/>
    <p:sldId id="262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C873C-4C82-48A9-B09D-BBB9D336FEE7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6D6982-4204-460A-9DD3-6DCDA2A5C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659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D224E6E-E88C-4BFC-8D0C-A41AFB1F13EF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EB0CCB9-9224-4ED0-814B-4A972B048E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6475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4E6E-E88C-4BFC-8D0C-A41AFB1F13EF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CCB9-9224-4ED0-814B-4A972B048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349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4E6E-E88C-4BFC-8D0C-A41AFB1F13EF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CCB9-9224-4ED0-814B-4A972B048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020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4E6E-E88C-4BFC-8D0C-A41AFB1F13EF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CCB9-9224-4ED0-814B-4A972B048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018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4E6E-E88C-4BFC-8D0C-A41AFB1F13EF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CCB9-9224-4ED0-814B-4A972B048ED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326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4E6E-E88C-4BFC-8D0C-A41AFB1F13EF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CCB9-9224-4ED0-814B-4A972B048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046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4E6E-E88C-4BFC-8D0C-A41AFB1F13EF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CCB9-9224-4ED0-814B-4A972B048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365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4E6E-E88C-4BFC-8D0C-A41AFB1F13EF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CCB9-9224-4ED0-814B-4A972B048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471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4E6E-E88C-4BFC-8D0C-A41AFB1F13EF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CCB9-9224-4ED0-814B-4A972B048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0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4E6E-E88C-4BFC-8D0C-A41AFB1F13EF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CCB9-9224-4ED0-814B-4A972B048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630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4E6E-E88C-4BFC-8D0C-A41AFB1F13EF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CCB9-9224-4ED0-814B-4A972B048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620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3D224E6E-E88C-4BFC-8D0C-A41AFB1F13EF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EB0CCB9-9224-4ED0-814B-4A972B048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79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rgbClr val="7030A0"/>
                </a:solidFill>
              </a:rPr>
              <a:t>On-The-Fly</a:t>
            </a:r>
            <a:endParaRPr lang="en-US" sz="6000" b="1" dirty="0">
              <a:solidFill>
                <a:srgbClr val="7030A0"/>
              </a:solidFill>
            </a:endParaRPr>
          </a:p>
        </p:txBody>
      </p:sp>
      <p:pic>
        <p:nvPicPr>
          <p:cNvPr id="12" name="Picture Placeholder 11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3" b="1073"/>
          <a:stretch>
            <a:fillRect/>
          </a:stretch>
        </p:blipFill>
        <p:spPr/>
      </p:pic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to do when a check-out produces an “On-The-Fly (OTF)” block.</a:t>
            </a:r>
          </a:p>
          <a:p>
            <a:endParaRPr lang="en-US" dirty="0"/>
          </a:p>
          <a:p>
            <a:r>
              <a:rPr lang="en-US" dirty="0" smtClean="0"/>
              <a:t>The first step is to select “No” and scan the item again. </a:t>
            </a:r>
          </a:p>
          <a:p>
            <a:endParaRPr lang="en-US" dirty="0"/>
          </a:p>
          <a:p>
            <a:r>
              <a:rPr lang="en-US" dirty="0" smtClean="0"/>
              <a:t>If you still receive this message select “Yes” and proceed with creating an On-The-Fly record.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288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You will receive a “Brief Item Entry” </a:t>
            </a:r>
            <a:r>
              <a:rPr lang="en-US" sz="3600" dirty="0" smtClean="0"/>
              <a:t>prompt.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Fill in </a:t>
            </a:r>
            <a:r>
              <a:rPr lang="en-US" sz="3600" dirty="0" smtClean="0"/>
              <a:t>the Title</a:t>
            </a:r>
            <a:r>
              <a:rPr lang="en-US" sz="3600" dirty="0"/>
              <a:t> </a:t>
            </a:r>
            <a:r>
              <a:rPr lang="en-US" sz="3600" dirty="0" smtClean="0"/>
              <a:t>&amp;</a:t>
            </a:r>
            <a:r>
              <a:rPr lang="en-US" sz="3600" dirty="0" smtClean="0"/>
              <a:t> Author fields and add your name to the “Free text block” field and select </a:t>
            </a:r>
            <a:r>
              <a:rPr lang="en-US" sz="3600" dirty="0" smtClean="0"/>
              <a:t>“OK”</a:t>
            </a:r>
            <a:endParaRPr lang="en-US" sz="3600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164657"/>
            <a:ext cx="4754563" cy="3808210"/>
          </a:xfr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450" y="2142394"/>
            <a:ext cx="4754563" cy="3852737"/>
          </a:xfrm>
        </p:spPr>
      </p:pic>
    </p:spTree>
    <p:extLst>
      <p:ext uri="{BB962C8B-B14F-4D97-AF65-F5344CB8AC3E}">
        <p14:creationId xmlns:p14="http://schemas.microsoft.com/office/powerpoint/2010/main" val="3584059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Why is this important? </a:t>
            </a:r>
            <a:endParaRPr lang="en-US" b="1" dirty="0">
              <a:solidFill>
                <a:srgbClr val="7030A0"/>
              </a:solidFill>
            </a:endParaRPr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1" b="461"/>
          <a:stretch>
            <a:fillRect/>
          </a:stretch>
        </p:blipFill>
        <p:spPr/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Adding </a:t>
            </a:r>
            <a:r>
              <a:rPr lang="en-US" sz="2400" dirty="0" smtClean="0"/>
              <a:t>this information to the On-The-Fly prompt will supply the patron with an accurate check-out list and the ability to renew that item from the PAC.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4928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item(s) can also </a:t>
            </a:r>
            <a:r>
              <a:rPr lang="en-US" sz="2400" dirty="0" smtClean="0"/>
              <a:t>be more easily </a:t>
            </a:r>
            <a:r>
              <a:rPr lang="en-US" sz="2400" dirty="0" smtClean="0"/>
              <a:t>identified and renewed by staff</a:t>
            </a:r>
            <a:r>
              <a:rPr lang="en-US" sz="2400" dirty="0" smtClean="0"/>
              <a:t>. </a:t>
            </a:r>
            <a:br>
              <a:rPr lang="en-US" sz="2400" dirty="0" smtClean="0"/>
            </a:br>
            <a:r>
              <a:rPr lang="en-US" sz="2400" dirty="0" smtClean="0"/>
              <a:t>You will receive a block. Select “Yes” and the item will renew. </a:t>
            </a:r>
            <a:endParaRPr lang="en-US" sz="2400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206709"/>
            <a:ext cx="4754563" cy="3724106"/>
          </a:xfrm>
        </p:spPr>
      </p:pic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450" y="2219431"/>
            <a:ext cx="4754563" cy="3698663"/>
          </a:xfrm>
        </p:spPr>
      </p:pic>
    </p:spTree>
    <p:extLst>
      <p:ext uri="{BB962C8B-B14F-4D97-AF65-F5344CB8AC3E}">
        <p14:creationId xmlns:p14="http://schemas.microsoft.com/office/powerpoint/2010/main" val="1768449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rgbClr val="7030A0"/>
                </a:solidFill>
              </a:rPr>
              <a:t>A Final Note</a:t>
            </a:r>
            <a:endParaRPr lang="en-US" sz="5400" b="1" dirty="0">
              <a:solidFill>
                <a:srgbClr val="7030A0"/>
              </a:solidFill>
            </a:endParaRPr>
          </a:p>
        </p:txBody>
      </p:sp>
      <p:pic>
        <p:nvPicPr>
          <p:cNvPr id="8" name="Picture Placeholder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2" r="4262"/>
          <a:stretch>
            <a:fillRect/>
          </a:stretch>
        </p:blipFill>
        <p:spPr/>
      </p:pic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 smtClean="0"/>
              <a:t>On-The-Fly(OTF) returns may create a blocking note. Please select “Yes” and then place the item on the TS shelf. I will research why the item was “OTF” and resolve any problems.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Remember, there is nothing you can do that is fatal</a:t>
            </a:r>
            <a:r>
              <a:rPr lang="en-US" dirty="0" smtClean="0"/>
              <a:t>. </a:t>
            </a:r>
            <a:r>
              <a:rPr lang="en-US" dirty="0" smtClean="0"/>
              <a:t>It can all be addressed and corrected. These few steps just make that a </a:t>
            </a:r>
            <a:r>
              <a:rPr lang="en-US" dirty="0" smtClean="0"/>
              <a:t>easier</a:t>
            </a:r>
            <a:r>
              <a:rPr lang="en-US" dirty="0" smtClean="0"/>
              <a:t>.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950831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51</TotalTime>
  <Words>177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Corbel</vt:lpstr>
      <vt:lpstr>Basis</vt:lpstr>
      <vt:lpstr>On-The-Fly</vt:lpstr>
      <vt:lpstr>You will receive a “Brief Item Entry” prompt. Fill in the Title &amp; Author fields and add your name to the “Free text block” field and select “OK”</vt:lpstr>
      <vt:lpstr>Why is this important? </vt:lpstr>
      <vt:lpstr>The item(s) can also be more easily identified and renewed by staff.  You will receive a block. Select “Yes” and the item will renew. </vt:lpstr>
      <vt:lpstr>A Final Note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On-The-Fly</dc:title>
  <dc:creator>Lori French</dc:creator>
  <cp:lastModifiedBy>Lori French</cp:lastModifiedBy>
  <cp:revision>10</cp:revision>
  <cp:lastPrinted>2021-10-26T16:24:10Z</cp:lastPrinted>
  <dcterms:created xsi:type="dcterms:W3CDTF">2021-10-26T15:40:37Z</dcterms:created>
  <dcterms:modified xsi:type="dcterms:W3CDTF">2021-10-26T16:42:49Z</dcterms:modified>
</cp:coreProperties>
</file>